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3060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9/11/2024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9/11/2024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9/11/2024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765048" y="361188"/>
          <a:ext cx="6395084" cy="5949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314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15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21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0495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90"/>
                        </a:lnSpc>
                      </a:pPr>
                      <a:r>
                        <a:rPr sz="1000" b="1" spc="-10" dirty="0">
                          <a:latin typeface="Arial Narrow"/>
                          <a:cs typeface="Arial Narrow"/>
                        </a:rPr>
                        <a:t>FORMATO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2545">
                        <a:lnSpc>
                          <a:spcPts val="1090"/>
                        </a:lnSpc>
                      </a:pPr>
                      <a:r>
                        <a:rPr sz="1000" dirty="0">
                          <a:latin typeface="Arial Narrow"/>
                          <a:cs typeface="Arial Narrow"/>
                        </a:rPr>
                        <a:t>Página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1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de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1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76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51435" marR="45720" algn="ctr">
                        <a:lnSpc>
                          <a:spcPct val="95500"/>
                        </a:lnSpc>
                      </a:pPr>
                      <a:r>
                        <a:rPr sz="1000" b="1" dirty="0">
                          <a:latin typeface="Arial Narrow"/>
                          <a:cs typeface="Arial Narrow"/>
                        </a:rPr>
                        <a:t>Registro</a:t>
                      </a:r>
                      <a:r>
                        <a:rPr sz="1000" b="1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b="1" dirty="0">
                          <a:latin typeface="Arial Narrow"/>
                          <a:cs typeface="Arial Narrow"/>
                        </a:rPr>
                        <a:t>de</a:t>
                      </a:r>
                      <a:r>
                        <a:rPr sz="1000" b="1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b="1" dirty="0">
                          <a:latin typeface="Arial Narrow"/>
                          <a:cs typeface="Arial Narrow"/>
                        </a:rPr>
                        <a:t>observaciones</a:t>
                      </a:r>
                      <a:r>
                        <a:rPr sz="1000" b="1" spc="-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b="1" dirty="0">
                          <a:latin typeface="Arial Narrow"/>
                          <a:cs typeface="Arial Narrow"/>
                        </a:rPr>
                        <a:t>–</a:t>
                      </a:r>
                      <a:r>
                        <a:rPr sz="1000" b="1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b="1" spc="-10" dirty="0">
                          <a:latin typeface="Arial Narrow"/>
                          <a:cs typeface="Arial Narrow"/>
                        </a:rPr>
                        <a:t>sugerencias </a:t>
                      </a:r>
                      <a:r>
                        <a:rPr sz="1000" b="1" dirty="0">
                          <a:latin typeface="Arial Narrow"/>
                          <a:cs typeface="Arial Narrow"/>
                        </a:rPr>
                        <a:t>o</a:t>
                      </a:r>
                      <a:r>
                        <a:rPr sz="1000" b="1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b="1" dirty="0">
                          <a:latin typeface="Arial Narrow"/>
                          <a:cs typeface="Arial Narrow"/>
                        </a:rPr>
                        <a:t>recomendaciones</a:t>
                      </a:r>
                      <a:r>
                        <a:rPr sz="1000" b="1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b="1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000" b="1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b="1" dirty="0">
                          <a:latin typeface="Arial Narrow"/>
                          <a:cs typeface="Arial Narrow"/>
                        </a:rPr>
                        <a:t>Proyectos</a:t>
                      </a:r>
                      <a:r>
                        <a:rPr sz="1000" b="1" spc="-25" dirty="0">
                          <a:latin typeface="Arial Narrow"/>
                          <a:cs typeface="Arial Narrow"/>
                        </a:rPr>
                        <a:t> de</a:t>
                      </a:r>
                      <a:r>
                        <a:rPr sz="1000" b="1" dirty="0">
                          <a:latin typeface="Arial Narrow"/>
                          <a:cs typeface="Arial Narrow"/>
                        </a:rPr>
                        <a:t> Acuerdo</a:t>
                      </a:r>
                      <a:r>
                        <a:rPr sz="1000" b="1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b="1" dirty="0">
                          <a:latin typeface="Arial Narrow"/>
                          <a:cs typeface="Arial Narrow"/>
                        </a:rPr>
                        <a:t>del</a:t>
                      </a:r>
                      <a:r>
                        <a:rPr sz="1000" b="1" spc="-10" dirty="0">
                          <a:latin typeface="Arial Narrow"/>
                          <a:cs typeface="Arial Narrow"/>
                        </a:rPr>
                        <a:t> CSSMP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2545">
                        <a:lnSpc>
                          <a:spcPts val="1160"/>
                        </a:lnSpc>
                      </a:pPr>
                      <a:r>
                        <a:rPr sz="1000" spc="-10" dirty="0">
                          <a:latin typeface="Arial Narrow"/>
                          <a:cs typeface="Arial Narrow"/>
                        </a:rPr>
                        <a:t>Código: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686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2545">
                        <a:lnSpc>
                          <a:spcPts val="1150"/>
                        </a:lnSpc>
                      </a:pPr>
                      <a:r>
                        <a:rPr sz="1000" dirty="0">
                          <a:latin typeface="Arial Narrow"/>
                          <a:cs typeface="Arial Narrow"/>
                        </a:rPr>
                        <a:t>Vigente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partir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de: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0411305"/>
              </p:ext>
            </p:extLst>
          </p:nvPr>
        </p:nvGraphicFramePr>
        <p:xfrm>
          <a:off x="789431" y="1134109"/>
          <a:ext cx="6384282" cy="77095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9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26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85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7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94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692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906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6382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857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6923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26923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7907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26924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50849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8953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59054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120014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179704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62928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18097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</a:tblGrid>
              <a:tr h="296545">
                <a:tc gridSpan="2">
                  <a:txBody>
                    <a:bodyPr/>
                    <a:lstStyle/>
                    <a:p>
                      <a:pPr marL="496570" marR="118745" indent="-387350">
                        <a:lnSpc>
                          <a:spcPts val="1150"/>
                        </a:lnSpc>
                      </a:pPr>
                      <a:r>
                        <a:rPr sz="1000" b="1" dirty="0">
                          <a:latin typeface="Arial Narrow"/>
                          <a:cs typeface="Arial Narrow"/>
                        </a:rPr>
                        <a:t>Nombre</a:t>
                      </a:r>
                      <a:r>
                        <a:rPr sz="1000" b="1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b="1" dirty="0">
                          <a:latin typeface="Arial Narrow"/>
                          <a:cs typeface="Arial Narrow"/>
                        </a:rPr>
                        <a:t>del</a:t>
                      </a:r>
                      <a:r>
                        <a:rPr sz="1000" b="1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b="1" dirty="0">
                          <a:latin typeface="Arial Narrow"/>
                          <a:cs typeface="Arial Narrow"/>
                        </a:rPr>
                        <a:t>Proyecto</a:t>
                      </a:r>
                      <a:r>
                        <a:rPr sz="1000" b="1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b="1" spc="-25" dirty="0">
                          <a:latin typeface="Arial Narrow"/>
                          <a:cs typeface="Arial Narrow"/>
                        </a:rPr>
                        <a:t>de</a:t>
                      </a:r>
                      <a:r>
                        <a:rPr sz="1000" b="1" spc="-10" dirty="0">
                          <a:latin typeface="Arial Narrow"/>
                          <a:cs typeface="Arial Narrow"/>
                        </a:rPr>
                        <a:t> Acuerdo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18">
                  <a:txBody>
                    <a:bodyPr/>
                    <a:lstStyle/>
                    <a:p>
                      <a:pPr marL="572770" marR="235585" indent="-349885">
                        <a:lnSpc>
                          <a:spcPct val="101099"/>
                        </a:lnSpc>
                        <a:spcBef>
                          <a:spcPts val="55"/>
                        </a:spcBef>
                      </a:pPr>
                      <a:r>
                        <a:rPr sz="900" i="1" dirty="0">
                          <a:latin typeface="Verdana"/>
                          <a:cs typeface="Verdana"/>
                        </a:rPr>
                        <a:t>“Por</a:t>
                      </a:r>
                      <a:r>
                        <a:rPr sz="900" i="1" spc="-2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900" i="1" dirty="0">
                          <a:latin typeface="Verdana"/>
                          <a:cs typeface="Verdana"/>
                        </a:rPr>
                        <a:t>el</a:t>
                      </a:r>
                      <a:r>
                        <a:rPr sz="900" i="1" spc="-1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900" i="1" dirty="0">
                          <a:latin typeface="Verdana"/>
                          <a:cs typeface="Verdana"/>
                        </a:rPr>
                        <a:t>cual</a:t>
                      </a:r>
                      <a:r>
                        <a:rPr sz="900" i="1" spc="-2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900" i="1" dirty="0">
                          <a:latin typeface="Verdana"/>
                          <a:cs typeface="Verdana"/>
                        </a:rPr>
                        <a:t>se</a:t>
                      </a:r>
                      <a:r>
                        <a:rPr sz="900" i="1" spc="-1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900" i="1" dirty="0">
                          <a:latin typeface="Verdana"/>
                          <a:cs typeface="Verdana"/>
                        </a:rPr>
                        <a:t>establece</a:t>
                      </a:r>
                      <a:r>
                        <a:rPr sz="900" i="1" spc="-1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900" i="1" dirty="0">
                          <a:latin typeface="Verdana"/>
                          <a:cs typeface="Verdana"/>
                        </a:rPr>
                        <a:t>la</a:t>
                      </a:r>
                      <a:r>
                        <a:rPr sz="900" i="1" spc="-3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900" i="1" dirty="0">
                          <a:latin typeface="Verdana"/>
                          <a:cs typeface="Verdana"/>
                        </a:rPr>
                        <a:t>Política</a:t>
                      </a:r>
                      <a:r>
                        <a:rPr sz="900" i="1" spc="-2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900" i="1" dirty="0">
                          <a:latin typeface="Verdana"/>
                          <a:cs typeface="Verdana"/>
                        </a:rPr>
                        <a:t>y</a:t>
                      </a:r>
                      <a:r>
                        <a:rPr sz="900" i="1" spc="-2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900" i="1" dirty="0">
                          <a:latin typeface="Verdana"/>
                          <a:cs typeface="Verdana"/>
                        </a:rPr>
                        <a:t>los</a:t>
                      </a:r>
                      <a:r>
                        <a:rPr sz="900" i="1" spc="-2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900" i="1" spc="-10" dirty="0">
                          <a:latin typeface="Verdana"/>
                          <a:cs typeface="Verdana"/>
                        </a:rPr>
                        <a:t>Lineamientos</a:t>
                      </a:r>
                      <a:r>
                        <a:rPr sz="900" i="1" spc="-2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900" i="1" dirty="0">
                          <a:latin typeface="Verdana"/>
                          <a:cs typeface="Verdana"/>
                        </a:rPr>
                        <a:t>de</a:t>
                      </a:r>
                      <a:r>
                        <a:rPr sz="900" i="1" spc="-2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900" i="1" dirty="0">
                          <a:latin typeface="Verdana"/>
                          <a:cs typeface="Verdana"/>
                        </a:rPr>
                        <a:t>Salud</a:t>
                      </a:r>
                      <a:r>
                        <a:rPr sz="900" i="1" spc="-2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900" i="1" dirty="0">
                          <a:latin typeface="Verdana"/>
                          <a:cs typeface="Verdana"/>
                        </a:rPr>
                        <a:t>Mental</a:t>
                      </a:r>
                      <a:r>
                        <a:rPr sz="900" i="1" spc="-2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900" i="1" dirty="0">
                          <a:latin typeface="Verdana"/>
                          <a:cs typeface="Verdana"/>
                        </a:rPr>
                        <a:t>para</a:t>
                      </a:r>
                      <a:r>
                        <a:rPr sz="900" i="1" spc="-25" dirty="0">
                          <a:latin typeface="Verdana"/>
                          <a:cs typeface="Verdana"/>
                        </a:rPr>
                        <a:t> el </a:t>
                      </a:r>
                      <a:r>
                        <a:rPr sz="900" i="1" dirty="0">
                          <a:latin typeface="Verdana"/>
                          <a:cs typeface="Verdana"/>
                        </a:rPr>
                        <a:t>Sistema</a:t>
                      </a:r>
                      <a:r>
                        <a:rPr sz="900" i="1" spc="-3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900" i="1" dirty="0">
                          <a:latin typeface="Verdana"/>
                          <a:cs typeface="Verdana"/>
                        </a:rPr>
                        <a:t>de</a:t>
                      </a:r>
                      <a:r>
                        <a:rPr sz="900" i="1" spc="-3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900" i="1" dirty="0">
                          <a:latin typeface="Verdana"/>
                          <a:cs typeface="Verdana"/>
                        </a:rPr>
                        <a:t>Salud</a:t>
                      </a:r>
                      <a:r>
                        <a:rPr sz="900" i="1" spc="-2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900" i="1" dirty="0">
                          <a:latin typeface="Verdana"/>
                          <a:cs typeface="Verdana"/>
                        </a:rPr>
                        <a:t>de</a:t>
                      </a:r>
                      <a:r>
                        <a:rPr sz="900" i="1" spc="-3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900" i="1" dirty="0">
                          <a:latin typeface="Verdana"/>
                          <a:cs typeface="Verdana"/>
                        </a:rPr>
                        <a:t>las</a:t>
                      </a:r>
                      <a:r>
                        <a:rPr sz="900" i="1" spc="-3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900" i="1" dirty="0">
                          <a:latin typeface="Verdana"/>
                          <a:cs typeface="Verdana"/>
                        </a:rPr>
                        <a:t>Fuerzas</a:t>
                      </a:r>
                      <a:r>
                        <a:rPr sz="900" i="1" spc="-3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900" i="1" dirty="0">
                          <a:latin typeface="Verdana"/>
                          <a:cs typeface="Verdana"/>
                        </a:rPr>
                        <a:t>Militares</a:t>
                      </a:r>
                      <a:r>
                        <a:rPr sz="900" i="1" spc="-3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900" i="1" dirty="0">
                          <a:latin typeface="Verdana"/>
                          <a:cs typeface="Verdana"/>
                        </a:rPr>
                        <a:t>y</a:t>
                      </a:r>
                      <a:r>
                        <a:rPr sz="900" i="1" spc="-3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900" i="1" dirty="0">
                          <a:latin typeface="Verdana"/>
                          <a:cs typeface="Verdana"/>
                        </a:rPr>
                        <a:t>de</a:t>
                      </a:r>
                      <a:r>
                        <a:rPr sz="900" i="1" spc="-3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900" i="1" dirty="0">
                          <a:latin typeface="Verdana"/>
                          <a:cs typeface="Verdana"/>
                        </a:rPr>
                        <a:t>la</a:t>
                      </a:r>
                      <a:r>
                        <a:rPr sz="900" i="1" spc="-2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900" i="1" dirty="0">
                          <a:latin typeface="Verdana"/>
                          <a:cs typeface="Verdana"/>
                        </a:rPr>
                        <a:t>Policía</a:t>
                      </a:r>
                      <a:r>
                        <a:rPr sz="900" i="1" spc="-3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900" i="1" spc="-10" dirty="0">
                          <a:latin typeface="Verdana"/>
                          <a:cs typeface="Verdana"/>
                        </a:rPr>
                        <a:t>Nacional”</a:t>
                      </a:r>
                      <a:endParaRPr sz="900" dirty="0">
                        <a:latin typeface="Verdana"/>
                        <a:cs typeface="Verdana"/>
                      </a:endParaRPr>
                    </a:p>
                  </a:txBody>
                  <a:tcPr marL="0" marR="0" marT="69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2400">
                <a:tc gridSpan="19"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dirty="0">
                          <a:latin typeface="Arial Narrow"/>
                          <a:cs typeface="Arial Narrow"/>
                        </a:rPr>
                        <a:t>Indicación:</a:t>
                      </a:r>
                      <a:r>
                        <a:rPr sz="8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800" dirty="0">
                          <a:latin typeface="Arial Narrow"/>
                          <a:cs typeface="Arial Narrow"/>
                        </a:rPr>
                        <a:t>Marque</a:t>
                      </a:r>
                      <a:r>
                        <a:rPr sz="8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800" dirty="0">
                          <a:latin typeface="Arial Narrow"/>
                          <a:cs typeface="Arial Narrow"/>
                        </a:rPr>
                        <a:t>con</a:t>
                      </a:r>
                      <a:r>
                        <a:rPr sz="8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800" dirty="0">
                          <a:latin typeface="Arial Narrow"/>
                          <a:cs typeface="Arial Narrow"/>
                        </a:rPr>
                        <a:t>una</a:t>
                      </a:r>
                      <a:r>
                        <a:rPr sz="8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800" dirty="0">
                          <a:latin typeface="Arial Narrow"/>
                          <a:cs typeface="Arial Narrow"/>
                        </a:rPr>
                        <a:t>“X”</a:t>
                      </a:r>
                      <a:r>
                        <a:rPr sz="8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800" dirty="0">
                          <a:latin typeface="Arial Narrow"/>
                          <a:cs typeface="Arial Narrow"/>
                        </a:rPr>
                        <a:t>la</a:t>
                      </a:r>
                      <a:r>
                        <a:rPr sz="8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800" dirty="0">
                          <a:latin typeface="Arial Narrow"/>
                          <a:cs typeface="Arial Narrow"/>
                        </a:rPr>
                        <a:t>casilla</a:t>
                      </a:r>
                      <a:r>
                        <a:rPr sz="8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800" dirty="0">
                          <a:latin typeface="Arial Narrow"/>
                          <a:cs typeface="Arial Narrow"/>
                        </a:rPr>
                        <a:t>correspondiente</a:t>
                      </a:r>
                      <a:r>
                        <a:rPr sz="8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800" dirty="0">
                          <a:latin typeface="Arial Narrow"/>
                          <a:cs typeface="Arial Narrow"/>
                        </a:rPr>
                        <a:t>en</a:t>
                      </a:r>
                      <a:r>
                        <a:rPr sz="8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800" dirty="0">
                          <a:latin typeface="Arial Narrow"/>
                          <a:cs typeface="Arial Narrow"/>
                        </a:rPr>
                        <a:t>los</a:t>
                      </a:r>
                      <a:r>
                        <a:rPr sz="8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800" dirty="0">
                          <a:latin typeface="Arial Narrow"/>
                          <a:cs typeface="Arial Narrow"/>
                        </a:rPr>
                        <a:t>registros</a:t>
                      </a:r>
                      <a:r>
                        <a:rPr sz="8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800" dirty="0">
                          <a:latin typeface="Arial Narrow"/>
                          <a:cs typeface="Arial Narrow"/>
                        </a:rPr>
                        <a:t>marcados</a:t>
                      </a:r>
                      <a:r>
                        <a:rPr sz="8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800" dirty="0">
                          <a:latin typeface="Arial Narrow"/>
                          <a:cs typeface="Arial Narrow"/>
                        </a:rPr>
                        <a:t>con</a:t>
                      </a:r>
                      <a:r>
                        <a:rPr sz="8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800" spc="-25" dirty="0">
                          <a:latin typeface="Arial Narrow"/>
                          <a:cs typeface="Arial Narrow"/>
                        </a:rPr>
                        <a:t>*.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1765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000" spc="-25" dirty="0">
                          <a:latin typeface="Arial Narrow"/>
                          <a:cs typeface="Arial Narrow"/>
                        </a:rPr>
                        <a:t>1.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67945">
                        <a:lnSpc>
                          <a:spcPts val="1100"/>
                        </a:lnSpc>
                      </a:pPr>
                      <a:r>
                        <a:rPr sz="1000" dirty="0">
                          <a:latin typeface="Arial Narrow"/>
                          <a:cs typeface="Arial Narrow"/>
                        </a:rPr>
                        <a:t>Tipo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de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Participación*</a:t>
                      </a:r>
                      <a:endParaRPr sz="1000" dirty="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313690">
                        <a:lnSpc>
                          <a:spcPts val="1100"/>
                        </a:lnSpc>
                      </a:pPr>
                      <a:r>
                        <a:rPr sz="1000" spc="-10" dirty="0">
                          <a:latin typeface="Arial Narrow"/>
                          <a:cs typeface="Arial Narrow"/>
                        </a:rPr>
                        <a:t>Usuario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167005">
                        <a:lnSpc>
                          <a:spcPts val="1100"/>
                        </a:lnSpc>
                      </a:pPr>
                      <a:r>
                        <a:rPr sz="1000" spc="-10" dirty="0">
                          <a:latin typeface="Arial Narrow"/>
                          <a:cs typeface="Arial Narrow"/>
                        </a:rPr>
                        <a:t>Asociación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5">
                  <a:txBody>
                    <a:bodyPr/>
                    <a:lstStyle/>
                    <a:p>
                      <a:pPr marL="283210">
                        <a:lnSpc>
                          <a:spcPts val="1100"/>
                        </a:lnSpc>
                      </a:pPr>
                      <a:r>
                        <a:rPr sz="1000" spc="-10" dirty="0">
                          <a:latin typeface="Arial Narrow"/>
                          <a:cs typeface="Arial Narrow"/>
                        </a:rPr>
                        <a:t>Veeduría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sz="1000" spc="-20" dirty="0">
                          <a:latin typeface="Arial Narrow"/>
                          <a:cs typeface="Arial Narrow"/>
                        </a:rPr>
                        <a:t>Otro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57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dirty="0">
                          <a:latin typeface="Arial Narrow"/>
                          <a:cs typeface="Arial Narrow"/>
                        </a:rPr>
                        <a:t>Nombre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y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Apellidos</a:t>
                      </a:r>
                      <a:endParaRPr sz="1000" dirty="0">
                        <a:latin typeface="Arial Narrow"/>
                        <a:cs typeface="Arial Narrow"/>
                      </a:endParaRPr>
                    </a:p>
                  </a:txBody>
                  <a:tcPr marL="0" marR="0" marT="209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10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25" dirty="0">
                          <a:latin typeface="Arial Narrow"/>
                          <a:cs typeface="Arial Narrow"/>
                        </a:rPr>
                        <a:t>c.c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209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654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1955" marR="76835" indent="-312420">
                        <a:lnSpc>
                          <a:spcPts val="1150"/>
                        </a:lnSpc>
                      </a:pPr>
                      <a:r>
                        <a:rPr sz="1000" spc="-10" dirty="0">
                          <a:latin typeface="Arial Narrow"/>
                          <a:cs typeface="Arial Narrow"/>
                        </a:rPr>
                        <a:t>Dirección</a:t>
                      </a:r>
                      <a:r>
                        <a:rPr sz="1000" spc="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de</a:t>
                      </a:r>
                      <a:r>
                        <a:rPr sz="1000" spc="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Sanidad adscrita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2875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000" dirty="0">
                          <a:latin typeface="Arial Narrow"/>
                          <a:cs typeface="Arial Narrow"/>
                        </a:rPr>
                        <a:t>DISAN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EJE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666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120014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000" dirty="0">
                          <a:latin typeface="Arial Narrow"/>
                          <a:cs typeface="Arial Narrow"/>
                        </a:rPr>
                        <a:t>DISAN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ARC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666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127635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000" dirty="0">
                          <a:latin typeface="Arial Narrow"/>
                          <a:cs typeface="Arial Narrow"/>
                        </a:rPr>
                        <a:t>DISAN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FAC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666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8542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000" spc="-10" dirty="0">
                          <a:latin typeface="Arial Narrow"/>
                          <a:cs typeface="Arial Narrow"/>
                        </a:rPr>
                        <a:t>HOMIC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666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000" dirty="0">
                          <a:latin typeface="Arial Narrow"/>
                          <a:cs typeface="Arial Narrow"/>
                        </a:rPr>
                        <a:t>DISAN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PONAL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666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323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100"/>
                        </a:spcBef>
                      </a:pPr>
                      <a:r>
                        <a:rPr sz="1000" spc="-10" dirty="0">
                          <a:latin typeface="Arial Narrow"/>
                          <a:cs typeface="Arial Narrow"/>
                        </a:rPr>
                        <a:t>Dirección</a:t>
                      </a:r>
                      <a:r>
                        <a:rPr sz="1000" spc="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de</a:t>
                      </a:r>
                      <a:r>
                        <a:rPr sz="1000" spc="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contacto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1397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100"/>
                        </a:spcBef>
                      </a:pPr>
                      <a:r>
                        <a:rPr sz="1000" dirty="0">
                          <a:latin typeface="Arial Narrow"/>
                          <a:cs typeface="Arial Narrow"/>
                        </a:rPr>
                        <a:t>N°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Tel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1397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86360" marR="84455" indent="112395">
                        <a:lnSpc>
                          <a:spcPts val="1140"/>
                        </a:lnSpc>
                        <a:spcBef>
                          <a:spcPts val="625"/>
                        </a:spcBef>
                      </a:pPr>
                      <a:r>
                        <a:rPr sz="1000" spc="-10" dirty="0">
                          <a:latin typeface="Arial Narrow"/>
                          <a:cs typeface="Arial Narrow"/>
                        </a:rPr>
                        <a:t>Correo Electrónico: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793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8765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latin typeface="Arial Narrow"/>
                          <a:cs typeface="Arial Narrow"/>
                        </a:rPr>
                        <a:t>2.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r>
                        <a:rPr sz="1000" dirty="0">
                          <a:latin typeface="Arial Narrow"/>
                          <a:cs typeface="Arial Narrow"/>
                        </a:rPr>
                        <a:t>Nombre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de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la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Asociación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o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Veeduría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58419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1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sz="1000" dirty="0">
                          <a:latin typeface="Arial Narrow"/>
                          <a:cs typeface="Arial Narrow"/>
                        </a:rPr>
                        <a:t>Nombre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Representante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Legal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558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1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780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1000" spc="-10" dirty="0">
                          <a:latin typeface="Arial Narrow"/>
                          <a:cs typeface="Arial Narrow"/>
                        </a:rPr>
                        <a:t>Identificación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266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marL="123189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1000" dirty="0">
                          <a:latin typeface="Arial Narrow"/>
                          <a:cs typeface="Arial Narrow"/>
                        </a:rPr>
                        <a:t>Personería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Jurídica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–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Res.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N°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266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1000" spc="-20" dirty="0">
                          <a:latin typeface="Arial Narrow"/>
                          <a:cs typeface="Arial Narrow"/>
                        </a:rPr>
                        <a:t>Nit.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266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4323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3185">
                        <a:lnSpc>
                          <a:spcPct val="100000"/>
                        </a:lnSpc>
                        <a:spcBef>
                          <a:spcPts val="1100"/>
                        </a:spcBef>
                      </a:pPr>
                      <a:r>
                        <a:rPr sz="1000" spc="-10" dirty="0">
                          <a:latin typeface="Arial Narrow"/>
                          <a:cs typeface="Arial Narrow"/>
                        </a:rPr>
                        <a:t>Dirección</a:t>
                      </a:r>
                      <a:r>
                        <a:rPr sz="1000" spc="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de</a:t>
                      </a:r>
                      <a:r>
                        <a:rPr sz="1000" spc="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contacto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1397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1100"/>
                        </a:spcBef>
                      </a:pPr>
                      <a:r>
                        <a:rPr sz="1000" dirty="0">
                          <a:latin typeface="Arial Narrow"/>
                          <a:cs typeface="Arial Narrow"/>
                        </a:rPr>
                        <a:t>N°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Tel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1397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133985" marR="127000" indent="111125">
                        <a:lnSpc>
                          <a:spcPts val="1150"/>
                        </a:lnSpc>
                        <a:spcBef>
                          <a:spcPts val="605"/>
                        </a:spcBef>
                      </a:pPr>
                      <a:r>
                        <a:rPr sz="1000" spc="-10" dirty="0">
                          <a:latin typeface="Arial Narrow"/>
                          <a:cs typeface="Arial Narrow"/>
                        </a:rPr>
                        <a:t>Correo Electrónico: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768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2105"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latin typeface="Arial Narrow"/>
                          <a:cs typeface="Arial Narrow"/>
                        </a:rPr>
                        <a:t>3.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ts val="1175"/>
                        </a:lnSpc>
                        <a:spcBef>
                          <a:spcPts val="90"/>
                        </a:spcBef>
                      </a:pPr>
                      <a:r>
                        <a:rPr sz="1000" b="1" dirty="0">
                          <a:latin typeface="Arial Narrow"/>
                          <a:cs typeface="Arial Narrow"/>
                        </a:rPr>
                        <a:t>ARTICULO</a:t>
                      </a:r>
                      <a:r>
                        <a:rPr sz="1000" b="1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b="1" spc="-50" dirty="0">
                          <a:latin typeface="Arial Narrow"/>
                          <a:cs typeface="Arial Narrow"/>
                        </a:rPr>
                        <a:t>–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  <a:p>
                      <a:pPr marL="5080" algn="ctr">
                        <a:lnSpc>
                          <a:spcPts val="1175"/>
                        </a:lnSpc>
                      </a:pPr>
                      <a:r>
                        <a:rPr sz="1000" b="1" dirty="0">
                          <a:latin typeface="Arial Narrow"/>
                          <a:cs typeface="Arial Narrow"/>
                        </a:rPr>
                        <a:t>NUMERAL-</a:t>
                      </a:r>
                      <a:r>
                        <a:rPr sz="1000" b="1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b="1" spc="-10" dirty="0">
                          <a:latin typeface="Arial Narrow"/>
                          <a:cs typeface="Arial Narrow"/>
                        </a:rPr>
                        <a:t>LITERAL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114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180975" marR="128270" indent="-40005">
                        <a:lnSpc>
                          <a:spcPts val="1150"/>
                        </a:lnSpc>
                        <a:spcBef>
                          <a:spcPts val="170"/>
                        </a:spcBef>
                      </a:pPr>
                      <a:r>
                        <a:rPr sz="1000" b="1" dirty="0">
                          <a:latin typeface="Arial Narrow"/>
                          <a:cs typeface="Arial Narrow"/>
                        </a:rPr>
                        <a:t>APARTADO</a:t>
                      </a:r>
                      <a:r>
                        <a:rPr sz="1000" b="1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b="1" dirty="0">
                          <a:latin typeface="Arial Narrow"/>
                          <a:cs typeface="Arial Narrow"/>
                        </a:rPr>
                        <a:t>DEL</a:t>
                      </a:r>
                      <a:r>
                        <a:rPr sz="1000" b="1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b="1" spc="-25" dirty="0">
                          <a:latin typeface="Arial Narrow"/>
                          <a:cs typeface="Arial Narrow"/>
                        </a:rPr>
                        <a:t>QUE</a:t>
                      </a:r>
                      <a:r>
                        <a:rPr sz="1000" b="1" dirty="0">
                          <a:latin typeface="Arial Narrow"/>
                          <a:cs typeface="Arial Narrow"/>
                        </a:rPr>
                        <a:t> HACE</a:t>
                      </a:r>
                      <a:r>
                        <a:rPr sz="1000" b="1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b="1" spc="-10" dirty="0">
                          <a:latin typeface="Arial Narrow"/>
                          <a:cs typeface="Arial Narrow"/>
                        </a:rPr>
                        <a:t>REFERENCIA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215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5">
                  <a:txBody>
                    <a:bodyPr/>
                    <a:lstStyle/>
                    <a:p>
                      <a:pPr marL="229870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1000" b="1" spc="-10" dirty="0">
                          <a:latin typeface="Arial Narrow"/>
                          <a:cs typeface="Arial Narrow"/>
                        </a:rPr>
                        <a:t>COMENTARIO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844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5">
                  <a:txBody>
                    <a:bodyPr/>
                    <a:lstStyle/>
                    <a:p>
                      <a:pPr marL="130810" marR="128270" indent="86360">
                        <a:lnSpc>
                          <a:spcPts val="1150"/>
                        </a:lnSpc>
                        <a:spcBef>
                          <a:spcPts val="170"/>
                        </a:spcBef>
                      </a:pPr>
                      <a:r>
                        <a:rPr sz="1000" b="1" dirty="0">
                          <a:latin typeface="Arial Narrow"/>
                          <a:cs typeface="Arial Narrow"/>
                        </a:rPr>
                        <a:t>PROPUESTA</a:t>
                      </a:r>
                      <a:r>
                        <a:rPr sz="1000" b="1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b="1" spc="-25" dirty="0">
                          <a:latin typeface="Arial Narrow"/>
                          <a:cs typeface="Arial Narrow"/>
                        </a:rPr>
                        <a:t>DE</a:t>
                      </a:r>
                      <a:r>
                        <a:rPr sz="1000" b="1" dirty="0">
                          <a:latin typeface="Arial Narrow"/>
                          <a:cs typeface="Arial Narrow"/>
                        </a:rPr>
                        <a:t> AJUSTE</a:t>
                      </a:r>
                      <a:r>
                        <a:rPr sz="1000" b="1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b="1" dirty="0">
                          <a:latin typeface="Arial Narrow"/>
                          <a:cs typeface="Arial Narrow"/>
                        </a:rPr>
                        <a:t>O</a:t>
                      </a:r>
                      <a:r>
                        <a:rPr sz="1000" b="1" spc="-10" dirty="0">
                          <a:latin typeface="Arial Narrow"/>
                          <a:cs typeface="Arial Narrow"/>
                        </a:rPr>
                        <a:t> MEJORA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215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5"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1000" b="1" spc="-10" dirty="0">
                          <a:latin typeface="Arial Narrow"/>
                          <a:cs typeface="Arial Narrow"/>
                        </a:rPr>
                        <a:t>OBSERVACIONES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844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496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9225" marR="133985" indent="28575" algn="just">
                        <a:lnSpc>
                          <a:spcPct val="95800"/>
                        </a:lnSpc>
                        <a:spcBef>
                          <a:spcPts val="15"/>
                        </a:spcBef>
                      </a:pPr>
                      <a:r>
                        <a:rPr sz="600" b="1" spc="-10" dirty="0">
                          <a:latin typeface="Arial Narrow"/>
                          <a:cs typeface="Arial Narrow"/>
                        </a:rPr>
                        <a:t>Indicación:</a:t>
                      </a:r>
                      <a:r>
                        <a:rPr sz="600" b="1" spc="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dirty="0">
                          <a:latin typeface="Arial Narrow"/>
                          <a:cs typeface="Arial Narrow"/>
                        </a:rPr>
                        <a:t>anote</a:t>
                      </a:r>
                      <a:r>
                        <a:rPr sz="600" spc="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dirty="0">
                          <a:latin typeface="Arial Narrow"/>
                          <a:cs typeface="Arial Narrow"/>
                        </a:rPr>
                        <a:t>el</a:t>
                      </a:r>
                      <a:r>
                        <a:rPr sz="600" spc="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spc="-10" dirty="0">
                          <a:latin typeface="Arial Narrow"/>
                          <a:cs typeface="Arial Narrow"/>
                        </a:rPr>
                        <a:t>Articulo,</a:t>
                      </a:r>
                      <a:r>
                        <a:rPr sz="600" spc="5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dirty="0">
                          <a:latin typeface="Arial Narrow"/>
                          <a:cs typeface="Arial Narrow"/>
                        </a:rPr>
                        <a:t>numeral</a:t>
                      </a:r>
                      <a:r>
                        <a:rPr sz="6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dirty="0">
                          <a:latin typeface="Arial Narrow"/>
                          <a:cs typeface="Arial Narrow"/>
                        </a:rPr>
                        <a:t>o</a:t>
                      </a:r>
                      <a:r>
                        <a:rPr sz="600" spc="-10" dirty="0">
                          <a:latin typeface="Arial Narrow"/>
                          <a:cs typeface="Arial Narrow"/>
                        </a:rPr>
                        <a:t> literal </a:t>
                      </a:r>
                      <a:r>
                        <a:rPr sz="600" dirty="0">
                          <a:latin typeface="Arial Narrow"/>
                          <a:cs typeface="Arial Narrow"/>
                        </a:rPr>
                        <a:t>y</a:t>
                      </a:r>
                      <a:r>
                        <a:rPr sz="600" spc="-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dirty="0">
                          <a:latin typeface="Arial Narrow"/>
                          <a:cs typeface="Arial Narrow"/>
                        </a:rPr>
                        <a:t>el</a:t>
                      </a:r>
                      <a:r>
                        <a:rPr sz="6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dirty="0">
                          <a:latin typeface="Arial Narrow"/>
                          <a:cs typeface="Arial Narrow"/>
                        </a:rPr>
                        <a:t>título</a:t>
                      </a:r>
                      <a:r>
                        <a:rPr sz="600" spc="-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spc="-25" dirty="0">
                          <a:latin typeface="Arial Narrow"/>
                          <a:cs typeface="Arial Narrow"/>
                        </a:rPr>
                        <a:t>del</a:t>
                      </a:r>
                      <a:r>
                        <a:rPr sz="600" spc="5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dirty="0">
                          <a:latin typeface="Arial Narrow"/>
                          <a:cs typeface="Arial Narrow"/>
                        </a:rPr>
                        <a:t>apartado</a:t>
                      </a:r>
                      <a:r>
                        <a:rPr sz="6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dirty="0">
                          <a:latin typeface="Arial Narrow"/>
                          <a:cs typeface="Arial Narrow"/>
                        </a:rPr>
                        <a:t>al</a:t>
                      </a:r>
                      <a:r>
                        <a:rPr sz="6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dirty="0">
                          <a:latin typeface="Arial Narrow"/>
                          <a:cs typeface="Arial Narrow"/>
                        </a:rPr>
                        <a:t>que</a:t>
                      </a:r>
                      <a:r>
                        <a:rPr sz="6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dirty="0">
                          <a:latin typeface="Arial Narrow"/>
                          <a:cs typeface="Arial Narrow"/>
                        </a:rPr>
                        <a:t>hará</a:t>
                      </a:r>
                      <a:r>
                        <a:rPr sz="6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spc="-10" dirty="0">
                          <a:latin typeface="Arial Narrow"/>
                          <a:cs typeface="Arial Narrow"/>
                        </a:rPr>
                        <a:t>referencia</a:t>
                      </a:r>
                      <a:endParaRPr sz="600">
                        <a:latin typeface="Arial Narrow"/>
                        <a:cs typeface="Arial Narrow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307975" marR="75565" indent="-218440">
                        <a:lnSpc>
                          <a:spcPts val="680"/>
                        </a:lnSpc>
                        <a:spcBef>
                          <a:spcPts val="45"/>
                        </a:spcBef>
                      </a:pPr>
                      <a:r>
                        <a:rPr sz="600" b="1" dirty="0">
                          <a:latin typeface="Arial Narrow"/>
                          <a:cs typeface="Arial Narrow"/>
                        </a:rPr>
                        <a:t>Indicación:</a:t>
                      </a:r>
                      <a:r>
                        <a:rPr sz="600" b="1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dirty="0">
                          <a:latin typeface="Arial Narrow"/>
                          <a:cs typeface="Arial Narrow"/>
                        </a:rPr>
                        <a:t>transcriba</a:t>
                      </a:r>
                      <a:r>
                        <a:rPr sz="6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dirty="0">
                          <a:latin typeface="Arial Narrow"/>
                          <a:cs typeface="Arial Narrow"/>
                        </a:rPr>
                        <a:t>el</a:t>
                      </a:r>
                      <a:r>
                        <a:rPr sz="6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dirty="0">
                          <a:latin typeface="Arial Narrow"/>
                          <a:cs typeface="Arial Narrow"/>
                        </a:rPr>
                        <a:t>apartado</a:t>
                      </a:r>
                      <a:r>
                        <a:rPr sz="6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dirty="0">
                          <a:latin typeface="Arial Narrow"/>
                          <a:cs typeface="Arial Narrow"/>
                        </a:rPr>
                        <a:t>del</a:t>
                      </a:r>
                      <a:r>
                        <a:rPr sz="6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spc="-20" dirty="0">
                          <a:latin typeface="Arial Narrow"/>
                          <a:cs typeface="Arial Narrow"/>
                        </a:rPr>
                        <a:t>cuál</a:t>
                      </a:r>
                      <a:r>
                        <a:rPr sz="600" spc="5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dirty="0">
                          <a:latin typeface="Arial Narrow"/>
                          <a:cs typeface="Arial Narrow"/>
                        </a:rPr>
                        <a:t>va a</a:t>
                      </a:r>
                      <a:r>
                        <a:rPr sz="600" spc="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spc="-10" dirty="0">
                          <a:latin typeface="Arial Narrow"/>
                          <a:cs typeface="Arial Narrow"/>
                        </a:rPr>
                        <a:t>realizar</a:t>
                      </a:r>
                      <a:r>
                        <a:rPr sz="600" spc="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dirty="0">
                          <a:latin typeface="Arial Narrow"/>
                          <a:cs typeface="Arial Narrow"/>
                        </a:rPr>
                        <a:t>el</a:t>
                      </a:r>
                      <a:r>
                        <a:rPr sz="600" spc="-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spc="-10" dirty="0">
                          <a:latin typeface="Arial Narrow"/>
                          <a:cs typeface="Arial Narrow"/>
                        </a:rPr>
                        <a:t>comentario.</a:t>
                      </a:r>
                      <a:endParaRPr sz="600">
                        <a:latin typeface="Arial Narrow"/>
                        <a:cs typeface="Arial Narrow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5">
                  <a:txBody>
                    <a:bodyPr/>
                    <a:lstStyle/>
                    <a:p>
                      <a:pPr marL="153670" marR="111760" indent="-36830">
                        <a:lnSpc>
                          <a:spcPts val="680"/>
                        </a:lnSpc>
                        <a:spcBef>
                          <a:spcPts val="45"/>
                        </a:spcBef>
                      </a:pPr>
                      <a:r>
                        <a:rPr sz="600" b="1" dirty="0">
                          <a:latin typeface="Arial Narrow"/>
                          <a:cs typeface="Arial Narrow"/>
                        </a:rPr>
                        <a:t>Indicación</a:t>
                      </a:r>
                      <a:r>
                        <a:rPr sz="600" dirty="0">
                          <a:latin typeface="Arial Narrow"/>
                          <a:cs typeface="Arial Narrow"/>
                        </a:rPr>
                        <a:t>:</a:t>
                      </a:r>
                      <a:r>
                        <a:rPr sz="6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dirty="0">
                          <a:latin typeface="Arial Narrow"/>
                          <a:cs typeface="Arial Narrow"/>
                        </a:rPr>
                        <a:t>Anote</a:t>
                      </a:r>
                      <a:r>
                        <a:rPr sz="6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dirty="0">
                          <a:latin typeface="Arial Narrow"/>
                          <a:cs typeface="Arial Narrow"/>
                        </a:rPr>
                        <a:t>su</a:t>
                      </a:r>
                      <a:r>
                        <a:rPr sz="6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spc="-10" dirty="0">
                          <a:latin typeface="Arial Narrow"/>
                          <a:cs typeface="Arial Narrow"/>
                        </a:rPr>
                        <a:t>comentario,</a:t>
                      </a:r>
                      <a:r>
                        <a:rPr sz="600" spc="5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spc="-10" dirty="0">
                          <a:latin typeface="Arial Narrow"/>
                          <a:cs typeface="Arial Narrow"/>
                        </a:rPr>
                        <a:t>observación,</a:t>
                      </a:r>
                      <a:r>
                        <a:rPr sz="600" spc="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dirty="0">
                          <a:latin typeface="Arial Narrow"/>
                          <a:cs typeface="Arial Narrow"/>
                        </a:rPr>
                        <a:t>frente</a:t>
                      </a:r>
                      <a:r>
                        <a:rPr sz="600" spc="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dirty="0">
                          <a:latin typeface="Arial Narrow"/>
                          <a:cs typeface="Arial Narrow"/>
                        </a:rPr>
                        <a:t>al</a:t>
                      </a:r>
                      <a:r>
                        <a:rPr sz="600" spc="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spc="-10" dirty="0">
                          <a:latin typeface="Arial Narrow"/>
                          <a:cs typeface="Arial Narrow"/>
                        </a:rPr>
                        <a:t>apartado</a:t>
                      </a:r>
                      <a:endParaRPr sz="600">
                        <a:latin typeface="Arial Narrow"/>
                        <a:cs typeface="Arial Narrow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5">
                  <a:txBody>
                    <a:bodyPr/>
                    <a:lstStyle/>
                    <a:p>
                      <a:pPr marL="101600" marR="99060" algn="ctr">
                        <a:lnSpc>
                          <a:spcPct val="95800"/>
                        </a:lnSpc>
                        <a:spcBef>
                          <a:spcPts val="15"/>
                        </a:spcBef>
                      </a:pPr>
                      <a:r>
                        <a:rPr sz="600" b="1" dirty="0">
                          <a:latin typeface="Arial Narrow"/>
                          <a:cs typeface="Arial Narrow"/>
                        </a:rPr>
                        <a:t>Indicación:</a:t>
                      </a:r>
                      <a:r>
                        <a:rPr sz="600" b="1" spc="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dirty="0">
                          <a:latin typeface="Arial Narrow"/>
                          <a:cs typeface="Arial Narrow"/>
                        </a:rPr>
                        <a:t>Escriba</a:t>
                      </a:r>
                      <a:r>
                        <a:rPr sz="600" spc="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spc="-10" dirty="0">
                          <a:latin typeface="Arial Narrow"/>
                          <a:cs typeface="Arial Narrow"/>
                        </a:rPr>
                        <a:t>claramente</a:t>
                      </a:r>
                      <a:r>
                        <a:rPr sz="600" spc="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spc="-25" dirty="0">
                          <a:latin typeface="Arial Narrow"/>
                          <a:cs typeface="Arial Narrow"/>
                        </a:rPr>
                        <a:t>su</a:t>
                      </a:r>
                      <a:r>
                        <a:rPr sz="600" spc="5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spc="-10" dirty="0">
                          <a:latin typeface="Arial Narrow"/>
                          <a:cs typeface="Arial Narrow"/>
                        </a:rPr>
                        <a:t>propuesta</a:t>
                      </a:r>
                      <a:r>
                        <a:rPr sz="600" dirty="0">
                          <a:latin typeface="Arial Narrow"/>
                          <a:cs typeface="Arial Narrow"/>
                        </a:rPr>
                        <a:t> de </a:t>
                      </a:r>
                      <a:r>
                        <a:rPr sz="600" spc="-10" dirty="0">
                          <a:latin typeface="Arial Narrow"/>
                          <a:cs typeface="Arial Narrow"/>
                        </a:rPr>
                        <a:t>ajuste</a:t>
                      </a:r>
                      <a:r>
                        <a:rPr sz="600" dirty="0">
                          <a:latin typeface="Arial Narrow"/>
                          <a:cs typeface="Arial Narrow"/>
                        </a:rPr>
                        <a:t> o</a:t>
                      </a:r>
                      <a:r>
                        <a:rPr sz="600" spc="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dirty="0">
                          <a:latin typeface="Arial Narrow"/>
                          <a:cs typeface="Arial Narrow"/>
                        </a:rPr>
                        <a:t>mejora frente </a:t>
                      </a:r>
                      <a:r>
                        <a:rPr sz="600" spc="-25" dirty="0">
                          <a:latin typeface="Arial Narrow"/>
                          <a:cs typeface="Arial Narrow"/>
                        </a:rPr>
                        <a:t>al</a:t>
                      </a:r>
                      <a:r>
                        <a:rPr sz="600" spc="5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spc="-10" dirty="0">
                          <a:latin typeface="Arial Narrow"/>
                          <a:cs typeface="Arial Narrow"/>
                        </a:rPr>
                        <a:t>apartado.</a:t>
                      </a:r>
                      <a:endParaRPr sz="600">
                        <a:latin typeface="Arial Narrow"/>
                        <a:cs typeface="Arial Narrow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5">
                  <a:txBody>
                    <a:bodyPr/>
                    <a:lstStyle/>
                    <a:p>
                      <a:pPr marL="80645" marR="76200" indent="-1270" algn="ctr">
                        <a:lnSpc>
                          <a:spcPct val="95600"/>
                        </a:lnSpc>
                      </a:pPr>
                      <a:r>
                        <a:rPr sz="600" b="1" dirty="0">
                          <a:latin typeface="Arial Narrow"/>
                          <a:cs typeface="Arial Narrow"/>
                        </a:rPr>
                        <a:t>Indicación:</a:t>
                      </a:r>
                      <a:r>
                        <a:rPr sz="600" b="1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dirty="0">
                          <a:latin typeface="Arial Narrow"/>
                          <a:cs typeface="Arial Narrow"/>
                        </a:rPr>
                        <a:t>Escriba</a:t>
                      </a:r>
                      <a:r>
                        <a:rPr sz="6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spc="-10" dirty="0">
                          <a:latin typeface="Arial Narrow"/>
                          <a:cs typeface="Arial Narrow"/>
                        </a:rPr>
                        <a:t>otras</a:t>
                      </a:r>
                      <a:r>
                        <a:rPr sz="600" spc="5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spc="-10" dirty="0">
                          <a:latin typeface="Arial Narrow"/>
                          <a:cs typeface="Arial Narrow"/>
                        </a:rPr>
                        <a:t>observaciones</a:t>
                      </a:r>
                      <a:r>
                        <a:rPr sz="600" spc="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dirty="0">
                          <a:latin typeface="Arial Narrow"/>
                          <a:cs typeface="Arial Narrow"/>
                        </a:rPr>
                        <a:t>que</a:t>
                      </a:r>
                      <a:r>
                        <a:rPr sz="600" spc="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spc="-10" dirty="0">
                          <a:latin typeface="Arial Narrow"/>
                          <a:cs typeface="Arial Narrow"/>
                        </a:rPr>
                        <a:t>complementen</a:t>
                      </a:r>
                      <a:r>
                        <a:rPr sz="600" spc="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spc="-50" dirty="0">
                          <a:latin typeface="Arial Narrow"/>
                          <a:cs typeface="Arial Narrow"/>
                        </a:rPr>
                        <a:t>o</a:t>
                      </a:r>
                      <a:r>
                        <a:rPr sz="600" spc="5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spc="-10" dirty="0">
                          <a:latin typeface="Arial Narrow"/>
                          <a:cs typeface="Arial Narrow"/>
                        </a:rPr>
                        <a:t>justifiquen</a:t>
                      </a:r>
                      <a:r>
                        <a:rPr sz="600" spc="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dirty="0">
                          <a:latin typeface="Arial Narrow"/>
                          <a:cs typeface="Arial Narrow"/>
                        </a:rPr>
                        <a:t>su</a:t>
                      </a:r>
                      <a:r>
                        <a:rPr sz="600" spc="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spc="-10" dirty="0">
                          <a:latin typeface="Arial Narrow"/>
                          <a:cs typeface="Arial Narrow"/>
                        </a:rPr>
                        <a:t>planteamiento</a:t>
                      </a:r>
                      <a:r>
                        <a:rPr sz="600" spc="5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spc="-10" dirty="0">
                          <a:latin typeface="Arial Narrow"/>
                          <a:cs typeface="Arial Narrow"/>
                        </a:rPr>
                        <a:t>(técnico,</a:t>
                      </a:r>
                      <a:r>
                        <a:rPr sz="600" spc="5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spc="-10" dirty="0">
                          <a:latin typeface="Arial Narrow"/>
                          <a:cs typeface="Arial Narrow"/>
                        </a:rPr>
                        <a:t>administrativo,</a:t>
                      </a:r>
                      <a:r>
                        <a:rPr sz="600" spc="5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spc="-10" dirty="0">
                          <a:latin typeface="Arial Narrow"/>
                          <a:cs typeface="Arial Narrow"/>
                        </a:rPr>
                        <a:t>otro)</a:t>
                      </a:r>
                      <a:endParaRPr sz="6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31826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46431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4630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pic>
        <p:nvPicPr>
          <p:cNvPr id="5" name="Imagen 4">
            <a:extLst>
              <a:ext uri="{FF2B5EF4-FFF2-40B4-BE49-F238E27FC236}">
                <a16:creationId xmlns:a16="http://schemas.microsoft.com/office/drawing/2014/main" id="{D3B4AB3B-9C93-4164-BFCB-C6AED14903F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436245"/>
            <a:ext cx="597535" cy="4781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765048" y="361188"/>
          <a:ext cx="6395084" cy="5949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314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15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21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0495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90"/>
                        </a:lnSpc>
                      </a:pPr>
                      <a:r>
                        <a:rPr sz="1000" b="1" spc="-10" dirty="0">
                          <a:latin typeface="Arial Narrow"/>
                          <a:cs typeface="Arial Narrow"/>
                        </a:rPr>
                        <a:t>FORMATO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2545">
                        <a:lnSpc>
                          <a:spcPts val="1090"/>
                        </a:lnSpc>
                      </a:pPr>
                      <a:r>
                        <a:rPr sz="1000" dirty="0">
                          <a:latin typeface="Arial Narrow"/>
                          <a:cs typeface="Arial Narrow"/>
                        </a:rPr>
                        <a:t>Página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1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de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1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76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51435" marR="45720" algn="ctr">
                        <a:lnSpc>
                          <a:spcPct val="95500"/>
                        </a:lnSpc>
                      </a:pPr>
                      <a:r>
                        <a:rPr sz="1000" b="1" dirty="0">
                          <a:latin typeface="Arial Narrow"/>
                          <a:cs typeface="Arial Narrow"/>
                        </a:rPr>
                        <a:t>Registro</a:t>
                      </a:r>
                      <a:r>
                        <a:rPr sz="1000" b="1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b="1" dirty="0">
                          <a:latin typeface="Arial Narrow"/>
                          <a:cs typeface="Arial Narrow"/>
                        </a:rPr>
                        <a:t>de</a:t>
                      </a:r>
                      <a:r>
                        <a:rPr sz="1000" b="1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b="1" dirty="0">
                          <a:latin typeface="Arial Narrow"/>
                          <a:cs typeface="Arial Narrow"/>
                        </a:rPr>
                        <a:t>observaciones</a:t>
                      </a:r>
                      <a:r>
                        <a:rPr sz="1000" b="1" spc="-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b="1" dirty="0">
                          <a:latin typeface="Arial Narrow"/>
                          <a:cs typeface="Arial Narrow"/>
                        </a:rPr>
                        <a:t>–</a:t>
                      </a:r>
                      <a:r>
                        <a:rPr sz="1000" b="1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b="1" spc="-10" dirty="0">
                          <a:latin typeface="Arial Narrow"/>
                          <a:cs typeface="Arial Narrow"/>
                        </a:rPr>
                        <a:t>sugerencias </a:t>
                      </a:r>
                      <a:r>
                        <a:rPr sz="1000" b="1" dirty="0">
                          <a:latin typeface="Arial Narrow"/>
                          <a:cs typeface="Arial Narrow"/>
                        </a:rPr>
                        <a:t>o</a:t>
                      </a:r>
                      <a:r>
                        <a:rPr sz="1000" b="1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b="1" dirty="0">
                          <a:latin typeface="Arial Narrow"/>
                          <a:cs typeface="Arial Narrow"/>
                        </a:rPr>
                        <a:t>recomendaciones</a:t>
                      </a:r>
                      <a:r>
                        <a:rPr sz="1000" b="1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b="1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000" b="1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b="1" dirty="0">
                          <a:latin typeface="Arial Narrow"/>
                          <a:cs typeface="Arial Narrow"/>
                        </a:rPr>
                        <a:t>Proyectos</a:t>
                      </a:r>
                      <a:r>
                        <a:rPr sz="1000" b="1" spc="-25" dirty="0">
                          <a:latin typeface="Arial Narrow"/>
                          <a:cs typeface="Arial Narrow"/>
                        </a:rPr>
                        <a:t> de</a:t>
                      </a:r>
                      <a:r>
                        <a:rPr sz="1000" b="1" dirty="0">
                          <a:latin typeface="Arial Narrow"/>
                          <a:cs typeface="Arial Narrow"/>
                        </a:rPr>
                        <a:t> Acuerdo</a:t>
                      </a:r>
                      <a:r>
                        <a:rPr sz="1000" b="1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b="1" dirty="0">
                          <a:latin typeface="Arial Narrow"/>
                          <a:cs typeface="Arial Narrow"/>
                        </a:rPr>
                        <a:t>del</a:t>
                      </a:r>
                      <a:r>
                        <a:rPr sz="1000" b="1" spc="-10" dirty="0">
                          <a:latin typeface="Arial Narrow"/>
                          <a:cs typeface="Arial Narrow"/>
                        </a:rPr>
                        <a:t> CSSMP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2545">
                        <a:lnSpc>
                          <a:spcPts val="1160"/>
                        </a:lnSpc>
                      </a:pPr>
                      <a:r>
                        <a:rPr sz="1000" spc="-10" dirty="0">
                          <a:latin typeface="Arial Narrow"/>
                          <a:cs typeface="Arial Narrow"/>
                        </a:rPr>
                        <a:t>Código: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686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2545">
                        <a:lnSpc>
                          <a:spcPts val="1150"/>
                        </a:lnSpc>
                      </a:pPr>
                      <a:r>
                        <a:rPr sz="1000" dirty="0">
                          <a:latin typeface="Arial Narrow"/>
                          <a:cs typeface="Arial Narrow"/>
                        </a:rPr>
                        <a:t>Vigente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partir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de: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789431" y="1134110"/>
          <a:ext cx="6393813" cy="50774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9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03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06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09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611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7093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30200"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5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000" spc="-25" dirty="0">
                          <a:latin typeface="Arial Narrow"/>
                          <a:cs typeface="Arial Narrow"/>
                        </a:rPr>
                        <a:t>3.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70"/>
                        </a:lnSpc>
                        <a:spcBef>
                          <a:spcPts val="90"/>
                        </a:spcBef>
                      </a:pPr>
                      <a:r>
                        <a:rPr sz="1000" b="1" dirty="0">
                          <a:latin typeface="Arial Narrow"/>
                          <a:cs typeface="Arial Narrow"/>
                        </a:rPr>
                        <a:t>ARTICULO</a:t>
                      </a:r>
                      <a:r>
                        <a:rPr sz="1000" b="1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b="1" spc="-50" dirty="0">
                          <a:latin typeface="Arial Narrow"/>
                          <a:cs typeface="Arial Narrow"/>
                        </a:rPr>
                        <a:t>–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  <a:p>
                      <a:pPr algn="ctr">
                        <a:lnSpc>
                          <a:spcPts val="1170"/>
                        </a:lnSpc>
                      </a:pPr>
                      <a:r>
                        <a:rPr sz="1000" b="1" dirty="0">
                          <a:latin typeface="Arial Narrow"/>
                          <a:cs typeface="Arial Narrow"/>
                        </a:rPr>
                        <a:t>NUMERAL-</a:t>
                      </a:r>
                      <a:r>
                        <a:rPr sz="1000" b="1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b="1" spc="-10" dirty="0">
                          <a:latin typeface="Arial Narrow"/>
                          <a:cs typeface="Arial Narrow"/>
                        </a:rPr>
                        <a:t>LITERAL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114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3355" marR="128270" indent="-40005">
                        <a:lnSpc>
                          <a:spcPts val="1140"/>
                        </a:lnSpc>
                        <a:spcBef>
                          <a:spcPts val="180"/>
                        </a:spcBef>
                      </a:pPr>
                      <a:r>
                        <a:rPr sz="1000" b="1" dirty="0">
                          <a:latin typeface="Arial Narrow"/>
                          <a:cs typeface="Arial Narrow"/>
                        </a:rPr>
                        <a:t>APARTADO</a:t>
                      </a:r>
                      <a:r>
                        <a:rPr sz="1000" b="1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b="1" dirty="0">
                          <a:latin typeface="Arial Narrow"/>
                          <a:cs typeface="Arial Narrow"/>
                        </a:rPr>
                        <a:t>DEL</a:t>
                      </a:r>
                      <a:r>
                        <a:rPr sz="1000" b="1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b="1" spc="-25" dirty="0">
                          <a:latin typeface="Arial Narrow"/>
                          <a:cs typeface="Arial Narrow"/>
                        </a:rPr>
                        <a:t>QUE</a:t>
                      </a:r>
                      <a:r>
                        <a:rPr sz="1000" b="1" dirty="0">
                          <a:latin typeface="Arial Narrow"/>
                          <a:cs typeface="Arial Narrow"/>
                        </a:rPr>
                        <a:t> HACE</a:t>
                      </a:r>
                      <a:r>
                        <a:rPr sz="1000" b="1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b="1" spc="-10" dirty="0">
                          <a:latin typeface="Arial Narrow"/>
                          <a:cs typeface="Arial Narrow"/>
                        </a:rPr>
                        <a:t>REFERENCIA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9870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00" b="1" spc="-10" dirty="0">
                          <a:latin typeface="Arial Narrow"/>
                          <a:cs typeface="Arial Narrow"/>
                        </a:rPr>
                        <a:t>COMENTARIO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831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0810" marR="128270" indent="86360">
                        <a:lnSpc>
                          <a:spcPts val="1140"/>
                        </a:lnSpc>
                        <a:spcBef>
                          <a:spcPts val="180"/>
                        </a:spcBef>
                      </a:pPr>
                      <a:r>
                        <a:rPr sz="1000" b="1" dirty="0">
                          <a:latin typeface="Arial Narrow"/>
                          <a:cs typeface="Arial Narrow"/>
                        </a:rPr>
                        <a:t>PROPUESTA</a:t>
                      </a:r>
                      <a:r>
                        <a:rPr sz="1000" b="1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b="1" spc="-25" dirty="0">
                          <a:latin typeface="Arial Narrow"/>
                          <a:cs typeface="Arial Narrow"/>
                        </a:rPr>
                        <a:t>DE</a:t>
                      </a:r>
                      <a:r>
                        <a:rPr sz="1000" b="1" dirty="0">
                          <a:latin typeface="Arial Narrow"/>
                          <a:cs typeface="Arial Narrow"/>
                        </a:rPr>
                        <a:t> AJUSTE</a:t>
                      </a:r>
                      <a:r>
                        <a:rPr sz="1000" b="1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b="1" dirty="0">
                          <a:latin typeface="Arial Narrow"/>
                          <a:cs typeface="Arial Narrow"/>
                        </a:rPr>
                        <a:t>O</a:t>
                      </a:r>
                      <a:r>
                        <a:rPr sz="1000" b="1" spc="-10" dirty="0">
                          <a:latin typeface="Arial Narrow"/>
                          <a:cs typeface="Arial Narrow"/>
                        </a:rPr>
                        <a:t> MEJORA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00" b="1" spc="-10" dirty="0">
                          <a:latin typeface="Arial Narrow"/>
                          <a:cs typeface="Arial Narrow"/>
                        </a:rPr>
                        <a:t>OBSERVACIONES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831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62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9225" marR="141605" indent="28575" algn="just">
                        <a:lnSpc>
                          <a:spcPts val="680"/>
                        </a:lnSpc>
                        <a:spcBef>
                          <a:spcPts val="55"/>
                        </a:spcBef>
                      </a:pPr>
                      <a:r>
                        <a:rPr sz="600" b="1" spc="-10" dirty="0">
                          <a:latin typeface="Arial Narrow"/>
                          <a:cs typeface="Arial Narrow"/>
                        </a:rPr>
                        <a:t>Indicación:</a:t>
                      </a:r>
                      <a:r>
                        <a:rPr sz="600" b="1" spc="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dirty="0">
                          <a:latin typeface="Arial Narrow"/>
                          <a:cs typeface="Arial Narrow"/>
                        </a:rPr>
                        <a:t>anote</a:t>
                      </a:r>
                      <a:r>
                        <a:rPr sz="600" spc="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dirty="0">
                          <a:latin typeface="Arial Narrow"/>
                          <a:cs typeface="Arial Narrow"/>
                        </a:rPr>
                        <a:t>el</a:t>
                      </a:r>
                      <a:r>
                        <a:rPr sz="600" spc="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spc="-10" dirty="0">
                          <a:latin typeface="Arial Narrow"/>
                          <a:cs typeface="Arial Narrow"/>
                        </a:rPr>
                        <a:t>Articulo,</a:t>
                      </a:r>
                      <a:r>
                        <a:rPr sz="600" spc="5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dirty="0">
                          <a:latin typeface="Arial Narrow"/>
                          <a:cs typeface="Arial Narrow"/>
                        </a:rPr>
                        <a:t>numeral</a:t>
                      </a:r>
                      <a:r>
                        <a:rPr sz="6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dirty="0">
                          <a:latin typeface="Arial Narrow"/>
                          <a:cs typeface="Arial Narrow"/>
                        </a:rPr>
                        <a:t>o</a:t>
                      </a:r>
                      <a:r>
                        <a:rPr sz="600" spc="-10" dirty="0">
                          <a:latin typeface="Arial Narrow"/>
                          <a:cs typeface="Arial Narrow"/>
                        </a:rPr>
                        <a:t> literal </a:t>
                      </a:r>
                      <a:r>
                        <a:rPr sz="600" dirty="0">
                          <a:latin typeface="Arial Narrow"/>
                          <a:cs typeface="Arial Narrow"/>
                        </a:rPr>
                        <a:t>y</a:t>
                      </a:r>
                      <a:r>
                        <a:rPr sz="600" spc="-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dirty="0">
                          <a:latin typeface="Arial Narrow"/>
                          <a:cs typeface="Arial Narrow"/>
                        </a:rPr>
                        <a:t>el</a:t>
                      </a:r>
                      <a:r>
                        <a:rPr sz="6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dirty="0">
                          <a:latin typeface="Arial Narrow"/>
                          <a:cs typeface="Arial Narrow"/>
                        </a:rPr>
                        <a:t>título</a:t>
                      </a:r>
                      <a:r>
                        <a:rPr sz="600" spc="-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spc="-25" dirty="0">
                          <a:latin typeface="Arial Narrow"/>
                          <a:cs typeface="Arial Narrow"/>
                        </a:rPr>
                        <a:t>del</a:t>
                      </a:r>
                      <a:r>
                        <a:rPr sz="600" spc="5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dirty="0">
                          <a:latin typeface="Arial Narrow"/>
                          <a:cs typeface="Arial Narrow"/>
                        </a:rPr>
                        <a:t>apartado</a:t>
                      </a:r>
                      <a:r>
                        <a:rPr sz="6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dirty="0">
                          <a:latin typeface="Arial Narrow"/>
                          <a:cs typeface="Arial Narrow"/>
                        </a:rPr>
                        <a:t>al</a:t>
                      </a:r>
                      <a:r>
                        <a:rPr sz="6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dirty="0">
                          <a:latin typeface="Arial Narrow"/>
                          <a:cs typeface="Arial Narrow"/>
                        </a:rPr>
                        <a:t>que</a:t>
                      </a:r>
                      <a:r>
                        <a:rPr sz="6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dirty="0">
                          <a:latin typeface="Arial Narrow"/>
                          <a:cs typeface="Arial Narrow"/>
                        </a:rPr>
                        <a:t>hará</a:t>
                      </a:r>
                      <a:r>
                        <a:rPr sz="6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spc="-10" dirty="0">
                          <a:latin typeface="Arial Narrow"/>
                          <a:cs typeface="Arial Narrow"/>
                        </a:rPr>
                        <a:t>referencia</a:t>
                      </a:r>
                      <a:endParaRPr sz="600">
                        <a:latin typeface="Arial Narrow"/>
                        <a:cs typeface="Arial Narrow"/>
                      </a:endParaRPr>
                    </a:p>
                  </a:txBody>
                  <a:tcPr marL="0" marR="0" marT="69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00355" marR="75565" indent="-218440">
                        <a:lnSpc>
                          <a:spcPts val="680"/>
                        </a:lnSpc>
                        <a:spcBef>
                          <a:spcPts val="55"/>
                        </a:spcBef>
                      </a:pPr>
                      <a:r>
                        <a:rPr sz="600" b="1" dirty="0">
                          <a:latin typeface="Arial Narrow"/>
                          <a:cs typeface="Arial Narrow"/>
                        </a:rPr>
                        <a:t>Indicación:</a:t>
                      </a:r>
                      <a:r>
                        <a:rPr sz="600" b="1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dirty="0">
                          <a:latin typeface="Arial Narrow"/>
                          <a:cs typeface="Arial Narrow"/>
                        </a:rPr>
                        <a:t>transcriba</a:t>
                      </a:r>
                      <a:r>
                        <a:rPr sz="6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dirty="0">
                          <a:latin typeface="Arial Narrow"/>
                          <a:cs typeface="Arial Narrow"/>
                        </a:rPr>
                        <a:t>el</a:t>
                      </a:r>
                      <a:r>
                        <a:rPr sz="6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dirty="0">
                          <a:latin typeface="Arial Narrow"/>
                          <a:cs typeface="Arial Narrow"/>
                        </a:rPr>
                        <a:t>apartado</a:t>
                      </a:r>
                      <a:r>
                        <a:rPr sz="6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dirty="0">
                          <a:latin typeface="Arial Narrow"/>
                          <a:cs typeface="Arial Narrow"/>
                        </a:rPr>
                        <a:t>del</a:t>
                      </a:r>
                      <a:r>
                        <a:rPr sz="6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spc="-20" dirty="0">
                          <a:latin typeface="Arial Narrow"/>
                          <a:cs typeface="Arial Narrow"/>
                        </a:rPr>
                        <a:t>cuál</a:t>
                      </a:r>
                      <a:r>
                        <a:rPr sz="600" spc="5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dirty="0">
                          <a:latin typeface="Arial Narrow"/>
                          <a:cs typeface="Arial Narrow"/>
                        </a:rPr>
                        <a:t>va a</a:t>
                      </a:r>
                      <a:r>
                        <a:rPr sz="600" spc="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spc="-10" dirty="0">
                          <a:latin typeface="Arial Narrow"/>
                          <a:cs typeface="Arial Narrow"/>
                        </a:rPr>
                        <a:t>realizar</a:t>
                      </a:r>
                      <a:r>
                        <a:rPr sz="600" spc="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dirty="0">
                          <a:latin typeface="Arial Narrow"/>
                          <a:cs typeface="Arial Narrow"/>
                        </a:rPr>
                        <a:t>el</a:t>
                      </a:r>
                      <a:r>
                        <a:rPr sz="600" spc="-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spc="-10" dirty="0">
                          <a:latin typeface="Arial Narrow"/>
                          <a:cs typeface="Arial Narrow"/>
                        </a:rPr>
                        <a:t>comentario.</a:t>
                      </a:r>
                      <a:endParaRPr sz="600">
                        <a:latin typeface="Arial Narrow"/>
                        <a:cs typeface="Arial Narrow"/>
                      </a:endParaRPr>
                    </a:p>
                  </a:txBody>
                  <a:tcPr marL="0" marR="0" marT="69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3670" marR="111760" indent="-36830">
                        <a:lnSpc>
                          <a:spcPts val="680"/>
                        </a:lnSpc>
                        <a:spcBef>
                          <a:spcPts val="55"/>
                        </a:spcBef>
                      </a:pPr>
                      <a:r>
                        <a:rPr sz="600" b="1" dirty="0">
                          <a:latin typeface="Arial Narrow"/>
                          <a:cs typeface="Arial Narrow"/>
                        </a:rPr>
                        <a:t>Indicación</a:t>
                      </a:r>
                      <a:r>
                        <a:rPr sz="600" dirty="0">
                          <a:latin typeface="Arial Narrow"/>
                          <a:cs typeface="Arial Narrow"/>
                        </a:rPr>
                        <a:t>:</a:t>
                      </a:r>
                      <a:r>
                        <a:rPr sz="6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dirty="0">
                          <a:latin typeface="Arial Narrow"/>
                          <a:cs typeface="Arial Narrow"/>
                        </a:rPr>
                        <a:t>Anote</a:t>
                      </a:r>
                      <a:r>
                        <a:rPr sz="6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dirty="0">
                          <a:latin typeface="Arial Narrow"/>
                          <a:cs typeface="Arial Narrow"/>
                        </a:rPr>
                        <a:t>su</a:t>
                      </a:r>
                      <a:r>
                        <a:rPr sz="6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spc="-10" dirty="0">
                          <a:latin typeface="Arial Narrow"/>
                          <a:cs typeface="Arial Narrow"/>
                        </a:rPr>
                        <a:t>comentario,</a:t>
                      </a:r>
                      <a:r>
                        <a:rPr sz="600" spc="5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spc="-10" dirty="0">
                          <a:latin typeface="Arial Narrow"/>
                          <a:cs typeface="Arial Narrow"/>
                        </a:rPr>
                        <a:t>observación,</a:t>
                      </a:r>
                      <a:r>
                        <a:rPr sz="600" spc="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dirty="0">
                          <a:latin typeface="Arial Narrow"/>
                          <a:cs typeface="Arial Narrow"/>
                        </a:rPr>
                        <a:t>frente</a:t>
                      </a:r>
                      <a:r>
                        <a:rPr sz="600" spc="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dirty="0">
                          <a:latin typeface="Arial Narrow"/>
                          <a:cs typeface="Arial Narrow"/>
                        </a:rPr>
                        <a:t>al</a:t>
                      </a:r>
                      <a:r>
                        <a:rPr sz="600" spc="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spc="-10" dirty="0">
                          <a:latin typeface="Arial Narrow"/>
                          <a:cs typeface="Arial Narrow"/>
                        </a:rPr>
                        <a:t>apartado</a:t>
                      </a:r>
                      <a:endParaRPr sz="600">
                        <a:latin typeface="Arial Narrow"/>
                        <a:cs typeface="Arial Narrow"/>
                      </a:endParaRPr>
                    </a:p>
                  </a:txBody>
                  <a:tcPr marL="0" marR="0" marT="69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1600" marR="99060" indent="635" algn="ctr">
                        <a:lnSpc>
                          <a:spcPts val="680"/>
                        </a:lnSpc>
                        <a:spcBef>
                          <a:spcPts val="55"/>
                        </a:spcBef>
                      </a:pPr>
                      <a:r>
                        <a:rPr sz="600" b="1" dirty="0">
                          <a:latin typeface="Arial Narrow"/>
                          <a:cs typeface="Arial Narrow"/>
                        </a:rPr>
                        <a:t>Indicación:</a:t>
                      </a:r>
                      <a:r>
                        <a:rPr sz="600" b="1" spc="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dirty="0">
                          <a:latin typeface="Arial Narrow"/>
                          <a:cs typeface="Arial Narrow"/>
                        </a:rPr>
                        <a:t>Escriba</a:t>
                      </a:r>
                      <a:r>
                        <a:rPr sz="600" spc="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spc="-10" dirty="0">
                          <a:latin typeface="Arial Narrow"/>
                          <a:cs typeface="Arial Narrow"/>
                        </a:rPr>
                        <a:t>claramente</a:t>
                      </a:r>
                      <a:r>
                        <a:rPr sz="600" spc="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spc="-25" dirty="0">
                          <a:latin typeface="Arial Narrow"/>
                          <a:cs typeface="Arial Narrow"/>
                        </a:rPr>
                        <a:t>su</a:t>
                      </a:r>
                      <a:r>
                        <a:rPr sz="600" spc="5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spc="-10" dirty="0">
                          <a:latin typeface="Arial Narrow"/>
                          <a:cs typeface="Arial Narrow"/>
                        </a:rPr>
                        <a:t>propuesta</a:t>
                      </a:r>
                      <a:r>
                        <a:rPr sz="600" dirty="0">
                          <a:latin typeface="Arial Narrow"/>
                          <a:cs typeface="Arial Narrow"/>
                        </a:rPr>
                        <a:t> de </a:t>
                      </a:r>
                      <a:r>
                        <a:rPr sz="600" spc="-10" dirty="0">
                          <a:latin typeface="Arial Narrow"/>
                          <a:cs typeface="Arial Narrow"/>
                        </a:rPr>
                        <a:t>ajuste</a:t>
                      </a:r>
                      <a:r>
                        <a:rPr sz="600" dirty="0">
                          <a:latin typeface="Arial Narrow"/>
                          <a:cs typeface="Arial Narrow"/>
                        </a:rPr>
                        <a:t> o</a:t>
                      </a:r>
                      <a:r>
                        <a:rPr sz="600" spc="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dirty="0">
                          <a:latin typeface="Arial Narrow"/>
                          <a:cs typeface="Arial Narrow"/>
                        </a:rPr>
                        <a:t>mejora frente </a:t>
                      </a:r>
                      <a:r>
                        <a:rPr sz="600" spc="-25" dirty="0">
                          <a:latin typeface="Arial Narrow"/>
                          <a:cs typeface="Arial Narrow"/>
                        </a:rPr>
                        <a:t>al</a:t>
                      </a:r>
                      <a:r>
                        <a:rPr sz="600" spc="5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spc="-10" dirty="0">
                          <a:latin typeface="Arial Narrow"/>
                          <a:cs typeface="Arial Narrow"/>
                        </a:rPr>
                        <a:t>apartado..</a:t>
                      </a:r>
                      <a:endParaRPr sz="600">
                        <a:latin typeface="Arial Narrow"/>
                        <a:cs typeface="Arial Narrow"/>
                      </a:endParaRPr>
                    </a:p>
                  </a:txBody>
                  <a:tcPr marL="0" marR="0" marT="69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0645" marR="77470" algn="ctr">
                        <a:lnSpc>
                          <a:spcPct val="95600"/>
                        </a:lnSpc>
                      </a:pPr>
                      <a:r>
                        <a:rPr sz="600" b="1" dirty="0">
                          <a:latin typeface="Arial Narrow"/>
                          <a:cs typeface="Arial Narrow"/>
                        </a:rPr>
                        <a:t>Indicación:</a:t>
                      </a:r>
                      <a:r>
                        <a:rPr sz="600" b="1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dirty="0">
                          <a:latin typeface="Arial Narrow"/>
                          <a:cs typeface="Arial Narrow"/>
                        </a:rPr>
                        <a:t>Escriba</a:t>
                      </a:r>
                      <a:r>
                        <a:rPr sz="6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spc="-10" dirty="0">
                          <a:latin typeface="Arial Narrow"/>
                          <a:cs typeface="Arial Narrow"/>
                        </a:rPr>
                        <a:t>otras</a:t>
                      </a:r>
                      <a:r>
                        <a:rPr sz="600" spc="5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spc="-10" dirty="0">
                          <a:latin typeface="Arial Narrow"/>
                          <a:cs typeface="Arial Narrow"/>
                        </a:rPr>
                        <a:t>observaciones</a:t>
                      </a:r>
                      <a:r>
                        <a:rPr sz="600" spc="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dirty="0">
                          <a:latin typeface="Arial Narrow"/>
                          <a:cs typeface="Arial Narrow"/>
                        </a:rPr>
                        <a:t>que</a:t>
                      </a:r>
                      <a:r>
                        <a:rPr sz="600" spc="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spc="-10" dirty="0">
                          <a:latin typeface="Arial Narrow"/>
                          <a:cs typeface="Arial Narrow"/>
                        </a:rPr>
                        <a:t>complementen</a:t>
                      </a:r>
                      <a:r>
                        <a:rPr sz="600" spc="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spc="-50" dirty="0">
                          <a:latin typeface="Arial Narrow"/>
                          <a:cs typeface="Arial Narrow"/>
                        </a:rPr>
                        <a:t>o</a:t>
                      </a:r>
                      <a:r>
                        <a:rPr sz="600" spc="5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spc="-10" dirty="0">
                          <a:latin typeface="Arial Narrow"/>
                          <a:cs typeface="Arial Narrow"/>
                        </a:rPr>
                        <a:t>justifiquen</a:t>
                      </a:r>
                      <a:r>
                        <a:rPr sz="600" spc="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dirty="0">
                          <a:latin typeface="Arial Narrow"/>
                          <a:cs typeface="Arial Narrow"/>
                        </a:rPr>
                        <a:t>su</a:t>
                      </a:r>
                      <a:r>
                        <a:rPr sz="600" spc="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spc="-10" dirty="0">
                          <a:latin typeface="Arial Narrow"/>
                          <a:cs typeface="Arial Narrow"/>
                        </a:rPr>
                        <a:t>planteamiento</a:t>
                      </a:r>
                      <a:r>
                        <a:rPr sz="600" spc="5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spc="-10" dirty="0">
                          <a:latin typeface="Arial Narrow"/>
                          <a:cs typeface="Arial Narrow"/>
                        </a:rPr>
                        <a:t>(técnico,</a:t>
                      </a:r>
                      <a:r>
                        <a:rPr sz="600" spc="5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spc="-10" dirty="0">
                          <a:latin typeface="Arial Narrow"/>
                          <a:cs typeface="Arial Narrow"/>
                        </a:rPr>
                        <a:t>administrativo,</a:t>
                      </a:r>
                      <a:r>
                        <a:rPr sz="600" spc="5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600" spc="-10" dirty="0">
                          <a:latin typeface="Arial Narrow"/>
                          <a:cs typeface="Arial Narrow"/>
                        </a:rPr>
                        <a:t>otro)</a:t>
                      </a:r>
                      <a:endParaRPr sz="6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6494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630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630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708151" y="6494145"/>
            <a:ext cx="460629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latin typeface="Arial Narrow"/>
                <a:cs typeface="Arial Narrow"/>
              </a:rPr>
              <a:t>Para</a:t>
            </a:r>
            <a:r>
              <a:rPr sz="1000" spc="-25" dirty="0">
                <a:latin typeface="Arial Narrow"/>
                <a:cs typeface="Arial Narrow"/>
              </a:rPr>
              <a:t> </a:t>
            </a:r>
            <a:r>
              <a:rPr sz="1000" dirty="0">
                <a:latin typeface="Arial Narrow"/>
                <a:cs typeface="Arial Narrow"/>
              </a:rPr>
              <a:t>nosotros</a:t>
            </a:r>
            <a:r>
              <a:rPr sz="1000" spc="-25" dirty="0">
                <a:latin typeface="Arial Narrow"/>
                <a:cs typeface="Arial Narrow"/>
              </a:rPr>
              <a:t> </a:t>
            </a:r>
            <a:r>
              <a:rPr sz="1000" dirty="0">
                <a:latin typeface="Arial Narrow"/>
                <a:cs typeface="Arial Narrow"/>
              </a:rPr>
              <a:t>es</a:t>
            </a:r>
            <a:r>
              <a:rPr sz="1000" spc="-15" dirty="0">
                <a:latin typeface="Arial Narrow"/>
                <a:cs typeface="Arial Narrow"/>
              </a:rPr>
              <a:t> </a:t>
            </a:r>
            <a:r>
              <a:rPr sz="1000" dirty="0">
                <a:latin typeface="Arial Narrow"/>
                <a:cs typeface="Arial Narrow"/>
              </a:rPr>
              <a:t>importante</a:t>
            </a:r>
            <a:r>
              <a:rPr sz="1000" spc="-20" dirty="0">
                <a:latin typeface="Arial Narrow"/>
                <a:cs typeface="Arial Narrow"/>
              </a:rPr>
              <a:t> </a:t>
            </a:r>
            <a:r>
              <a:rPr sz="1000" dirty="0">
                <a:latin typeface="Arial Narrow"/>
                <a:cs typeface="Arial Narrow"/>
              </a:rPr>
              <a:t>contar</a:t>
            </a:r>
            <a:r>
              <a:rPr sz="1000" spc="-20" dirty="0">
                <a:latin typeface="Arial Narrow"/>
                <a:cs typeface="Arial Narrow"/>
              </a:rPr>
              <a:t> </a:t>
            </a:r>
            <a:r>
              <a:rPr sz="1000" dirty="0">
                <a:latin typeface="Arial Narrow"/>
                <a:cs typeface="Arial Narrow"/>
              </a:rPr>
              <a:t>sus</a:t>
            </a:r>
            <a:r>
              <a:rPr sz="1000" spc="-20" dirty="0">
                <a:latin typeface="Arial Narrow"/>
                <a:cs typeface="Arial Narrow"/>
              </a:rPr>
              <a:t> </a:t>
            </a:r>
            <a:r>
              <a:rPr sz="1000" dirty="0">
                <a:latin typeface="Arial Narrow"/>
                <a:cs typeface="Arial Narrow"/>
              </a:rPr>
              <a:t>comentarios</a:t>
            </a:r>
            <a:r>
              <a:rPr sz="1000" spc="-25" dirty="0">
                <a:latin typeface="Arial Narrow"/>
                <a:cs typeface="Arial Narrow"/>
              </a:rPr>
              <a:t> </a:t>
            </a:r>
            <a:r>
              <a:rPr sz="1000" dirty="0">
                <a:latin typeface="Arial Narrow"/>
                <a:cs typeface="Arial Narrow"/>
              </a:rPr>
              <a:t>y</a:t>
            </a:r>
            <a:r>
              <a:rPr sz="1000" spc="-25" dirty="0">
                <a:latin typeface="Arial Narrow"/>
                <a:cs typeface="Arial Narrow"/>
              </a:rPr>
              <a:t> </a:t>
            </a:r>
            <a:r>
              <a:rPr sz="1000" dirty="0">
                <a:latin typeface="Arial Narrow"/>
                <a:cs typeface="Arial Narrow"/>
              </a:rPr>
              <a:t>sugerencias</a:t>
            </a:r>
            <a:r>
              <a:rPr sz="1000" spc="-15" dirty="0">
                <a:latin typeface="Arial Narrow"/>
                <a:cs typeface="Arial Narrow"/>
              </a:rPr>
              <a:t> </a:t>
            </a:r>
            <a:r>
              <a:rPr sz="1000" dirty="0">
                <a:latin typeface="Arial Narrow"/>
                <a:cs typeface="Arial Narrow"/>
              </a:rPr>
              <a:t>para</a:t>
            </a:r>
            <a:r>
              <a:rPr sz="1000" spc="-25" dirty="0">
                <a:latin typeface="Arial Narrow"/>
                <a:cs typeface="Arial Narrow"/>
              </a:rPr>
              <a:t> </a:t>
            </a:r>
            <a:r>
              <a:rPr sz="1000" dirty="0">
                <a:latin typeface="Arial Narrow"/>
                <a:cs typeface="Arial Narrow"/>
              </a:rPr>
              <a:t>un</a:t>
            </a:r>
            <a:r>
              <a:rPr sz="1000" spc="-20" dirty="0">
                <a:latin typeface="Arial Narrow"/>
                <a:cs typeface="Arial Narrow"/>
              </a:rPr>
              <a:t> </a:t>
            </a:r>
            <a:r>
              <a:rPr sz="1000" dirty="0">
                <a:latin typeface="Arial Narrow"/>
                <a:cs typeface="Arial Narrow"/>
              </a:rPr>
              <a:t>mejoramiento</a:t>
            </a:r>
            <a:r>
              <a:rPr sz="1000" spc="-25" dirty="0">
                <a:latin typeface="Arial Narrow"/>
                <a:cs typeface="Arial Narrow"/>
              </a:rPr>
              <a:t> </a:t>
            </a:r>
            <a:r>
              <a:rPr sz="1000" spc="-10" dirty="0">
                <a:latin typeface="Arial Narrow"/>
                <a:cs typeface="Arial Narrow"/>
              </a:rPr>
              <a:t>continuo:</a:t>
            </a:r>
            <a:endParaRPr sz="1000">
              <a:latin typeface="Arial Narrow"/>
              <a:cs typeface="Arial Narrow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080820" y="6940118"/>
            <a:ext cx="5560060" cy="0"/>
          </a:xfrm>
          <a:custGeom>
            <a:avLst/>
            <a:gdLst/>
            <a:ahLst/>
            <a:cxnLst/>
            <a:rect l="l" t="t" r="r" b="b"/>
            <a:pathLst>
              <a:path w="5560059">
                <a:moveTo>
                  <a:pt x="0" y="0"/>
                </a:moveTo>
                <a:lnTo>
                  <a:pt x="5559503" y="0"/>
                </a:lnTo>
              </a:path>
            </a:pathLst>
          </a:custGeom>
          <a:ln w="63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080820" y="7158049"/>
            <a:ext cx="5560695" cy="0"/>
          </a:xfrm>
          <a:custGeom>
            <a:avLst/>
            <a:gdLst/>
            <a:ahLst/>
            <a:cxnLst/>
            <a:rect l="l" t="t" r="r" b="b"/>
            <a:pathLst>
              <a:path w="5560695">
                <a:moveTo>
                  <a:pt x="0" y="0"/>
                </a:moveTo>
                <a:lnTo>
                  <a:pt x="5560128" y="0"/>
                </a:lnTo>
              </a:path>
            </a:pathLst>
          </a:custGeom>
          <a:ln w="63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080820" y="7377506"/>
            <a:ext cx="5560060" cy="0"/>
          </a:xfrm>
          <a:custGeom>
            <a:avLst/>
            <a:gdLst/>
            <a:ahLst/>
            <a:cxnLst/>
            <a:rect l="l" t="t" r="r" b="b"/>
            <a:pathLst>
              <a:path w="5560059">
                <a:moveTo>
                  <a:pt x="0" y="0"/>
                </a:moveTo>
                <a:lnTo>
                  <a:pt x="5559503" y="0"/>
                </a:lnTo>
              </a:path>
            </a:pathLst>
          </a:custGeom>
          <a:ln w="63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080820" y="7595437"/>
            <a:ext cx="5560060" cy="0"/>
          </a:xfrm>
          <a:custGeom>
            <a:avLst/>
            <a:gdLst/>
            <a:ahLst/>
            <a:cxnLst/>
            <a:rect l="l" t="t" r="r" b="b"/>
            <a:pathLst>
              <a:path w="5560059">
                <a:moveTo>
                  <a:pt x="0" y="0"/>
                </a:moveTo>
                <a:lnTo>
                  <a:pt x="5559503" y="0"/>
                </a:lnTo>
              </a:path>
            </a:pathLst>
          </a:custGeom>
          <a:ln w="63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080820" y="7815274"/>
            <a:ext cx="5560060" cy="0"/>
          </a:xfrm>
          <a:custGeom>
            <a:avLst/>
            <a:gdLst/>
            <a:ahLst/>
            <a:cxnLst/>
            <a:rect l="l" t="t" r="r" b="b"/>
            <a:pathLst>
              <a:path w="5560059">
                <a:moveTo>
                  <a:pt x="0" y="0"/>
                </a:moveTo>
                <a:lnTo>
                  <a:pt x="5559503" y="0"/>
                </a:lnTo>
              </a:path>
            </a:pathLst>
          </a:custGeom>
          <a:ln w="63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3598290" y="7881366"/>
            <a:ext cx="57340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10" dirty="0">
                <a:latin typeface="Arial Narrow"/>
                <a:cs typeface="Arial Narrow"/>
              </a:rPr>
              <a:t>¡GRACIAS!</a:t>
            </a:r>
            <a:endParaRPr sz="1000">
              <a:latin typeface="Arial Narrow"/>
              <a:cs typeface="Arial Narrow"/>
            </a:endParaRPr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EC35A135-BA7E-49E0-B2B6-88A830F7F0B4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81000"/>
            <a:ext cx="597535" cy="4781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370</Words>
  <Application>Microsoft Office PowerPoint</Application>
  <PresentationFormat>Personalizado</PresentationFormat>
  <Paragraphs>103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 Narrow</vt:lpstr>
      <vt:lpstr>Calibri</vt:lpstr>
      <vt:lpstr>Times New Roman</vt:lpstr>
      <vt:lpstr>Verdana</vt:lpstr>
      <vt:lpstr>Office Theme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Martha Janneth Novoa Garcia</dc:creator>
  <cp:lastModifiedBy>CLAUDIA PATRICIA RODRIGUEZ CELY</cp:lastModifiedBy>
  <cp:revision>1</cp:revision>
  <dcterms:created xsi:type="dcterms:W3CDTF">2024-09-11T14:16:18Z</dcterms:created>
  <dcterms:modified xsi:type="dcterms:W3CDTF">2024-09-11T14:19:51Z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2024-09-11T00:00:00Z</vt:filetime>
  </property>
  <property fmtid="{D5CDD505-2E9C-101B-9397-08002B2CF9AE}" pid="3" name="Creator">
    <vt:lpwstr>Microsoft® Word 2019</vt:lpwstr>
  </property>
  <property fmtid="{D5CDD505-2E9C-101B-9397-08002B2CF9AE}" pid="4" name="LastSaved">
    <vt:filetime>2024-09-11T00:00:00Z</vt:filetime>
  </property>
  <property fmtid="{D5CDD505-2E9C-101B-9397-08002B2CF9AE}" pid="5" name="Producer">
    <vt:lpwstr>Microsoft® Word 2019</vt:lpwstr>
  </property>
</Properties>
</file>